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7" r:id="rId6"/>
    <p:sldId id="258" r:id="rId7"/>
    <p:sldId id="264" r:id="rId8"/>
    <p:sldId id="290" r:id="rId9"/>
    <p:sldId id="295" r:id="rId10"/>
    <p:sldId id="298" r:id="rId11"/>
    <p:sldId id="297" r:id="rId12"/>
    <p:sldId id="304" r:id="rId13"/>
    <p:sldId id="299" r:id="rId14"/>
    <p:sldId id="305" r:id="rId15"/>
    <p:sldId id="306" r:id="rId16"/>
    <p:sldId id="307" r:id="rId17"/>
    <p:sldId id="300" r:id="rId18"/>
    <p:sldId id="296" r:id="rId19"/>
    <p:sldId id="302" r:id="rId20"/>
    <p:sldId id="293" r:id="rId21"/>
    <p:sldId id="303" r:id="rId22"/>
    <p:sldId id="279" r:id="rId23"/>
    <p:sldId id="27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204" autoAdjust="0"/>
  </p:normalViewPr>
  <p:slideViewPr>
    <p:cSldViewPr snapToGrid="0">
      <p:cViewPr varScale="1">
        <p:scale>
          <a:sx n="73" d="100"/>
          <a:sy n="73" d="100"/>
        </p:scale>
        <p:origin x="1070" y="62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4/2/2025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4/2/2025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CB639-041F-0D70-D492-6FEE55ED27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C6554-29F2-D44D-9F46-A2542D6170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D32EF5-F90D-1269-03D5-C6E94EDC2D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05E7D-EEE1-59AD-7246-AB900C26E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756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84B5D-672C-5700-CAA3-11DAD5E5C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6B617D-E3DA-9BA5-6F43-DAB1C86747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0480E1-8DA3-0132-F1CC-3A3A7A5DA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F9A74-C830-31C9-F58C-266DFFBB9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408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D33BC-F113-8838-5063-ACD252199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669E47-4991-3F1C-1603-74E907CFD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180302-7B71-B723-4976-F9C7C6F69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9504D-BDF6-C616-C3AA-35740D836C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205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CC38F-3E76-B4E0-13C6-2C2F1ACF1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329C96-6000-379C-9DE1-69CB53185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0C579-2C1E-AFA2-AF14-30E88041C9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5C98F-E0C2-AA54-28A0-3DD6CF49AC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605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DB9CE-1F06-8553-C9C2-505D69875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0AF072-C428-BA37-084B-C05B47DC9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8F5846-9C29-7200-4AFA-E5CFDC4E27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BD81A-9EC1-1E6A-C3DA-B20E90DE93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84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505DA-9E50-9809-6322-7B6FD4A9C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0FDC00-CE6D-B9DC-85A4-2A08865AA1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FEE14E-757D-0F48-153D-3270D1D80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2A290-F20B-16C9-400C-5320AA897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137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54071-FB3F-4EA2-9808-1CE4C3158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55BA1F-5CD2-B3A3-EECB-1FD77E0B9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A57C6-E175-5907-7714-681CB836B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7B2B9-30A2-684F-A606-A58E768A06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9098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54E82-2918-AC09-C679-DEB91E368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2E8D58-C174-6D63-1133-3C01E72552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DCEC2F-BF89-5FB7-E00E-2E85C5049D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87240-6BAB-B279-C8DD-9BE2FC2C07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662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80C76-6443-48F1-C683-E78EAC82B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EEFE5B-3686-D4A2-29B2-5A275E581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4F04A9-E771-0889-93AA-3C363C9A3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D1C4C-0577-0257-3C31-7388A25AC8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59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B2FFE-1108-12A8-CC40-FBED46EC7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67E6A5-AF21-CA92-46C3-BEE00A6A9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4BE15B-C2D3-3E8B-4728-70B9D51EA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39DBC-4276-62FF-08CC-8449F3C06B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037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62833-ECA0-E7DE-9791-C0513A0C9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FD6B93-48C8-BD48-8ED1-6C74088495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54EE2A-CC57-02B4-1028-AAC4C7989B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9399E-171A-3B3A-AF94-64EBDAB95D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8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8999E-F37D-0A62-852D-582D65418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605F74-6561-D2C4-C3D1-F28D65846A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E1D913-656C-A1A3-7A3F-EC5D4473E9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436DB-99CE-F820-EE40-AEF16D8435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05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1A1C3-7313-8B04-AAE4-F06B335EE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2EF64E-8884-941F-A58B-EBA40870C3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D37358-D4E3-40D1-592C-B34F74BDE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3E694-800B-3DC5-91A0-0BA6FF75C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285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Frozen lake agent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E18F8-E19D-9A37-F77A-A90CD08F7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87BB1-130A-8820-E407-4975AC418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Deep Q-Learning (DQN) Approach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0F0794D8-75A0-E4C8-CB17-6199449644A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CEA590B7-A1E3-880A-EB2B-CC6A0ED7F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1983DEB-AE41-9173-629C-0266C7D5A8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196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B09C7-2DCA-6263-EAC9-5813D98A5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B2E0-1FE3-B386-838B-BEA6A54FE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49" y="428972"/>
            <a:ext cx="6589150" cy="1988706"/>
          </a:xfrm>
        </p:spPr>
        <p:txBody>
          <a:bodyPr/>
          <a:lstStyle/>
          <a:p>
            <a:r>
              <a:rPr lang="en-US" dirty="0"/>
              <a:t>How it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03C46-199D-4770-426A-07076210BB0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2852" y="2114729"/>
            <a:ext cx="7417905" cy="460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Deep Q-Learning is an improvement over Q-Learning that replaces the Q-table with a </a:t>
            </a:r>
            <a:r>
              <a:rPr lang="en-US" b="1" dirty="0"/>
              <a:t>neural network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The neural network approximates Q-values for each state-action pair.</a:t>
            </a:r>
          </a:p>
          <a:p>
            <a:r>
              <a:rPr lang="en-US" b="1" dirty="0"/>
              <a:t>Key Components of DQN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Neural Network:</a:t>
            </a:r>
            <a:r>
              <a:rPr lang="en-US" dirty="0"/>
              <a:t> Learns a function Q(</a:t>
            </a:r>
            <a:r>
              <a:rPr lang="en-US" dirty="0" err="1"/>
              <a:t>s,a</a:t>
            </a:r>
            <a:r>
              <a:rPr lang="en-US" dirty="0"/>
              <a:t>) instead of using a table.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Replay Memory:</a:t>
            </a:r>
            <a:r>
              <a:rPr lang="en-US" dirty="0"/>
              <a:t> Stores previous experiences (state, action, reward, next state) for training.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Target Network:</a:t>
            </a:r>
            <a:r>
              <a:rPr lang="en-US" dirty="0"/>
              <a:t> Stabilizes learning by updating weights periodically.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81523-2FB1-F01C-A042-46953447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9D212AAA-8CC7-1B4F-1DE3-7A1E358CD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714" y="1808921"/>
            <a:ext cx="4035286" cy="376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34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EA7AE-2CF9-100A-037C-2168A7C5BC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9032-F63E-5AB7-BAFF-07108ABD6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71" y="349460"/>
            <a:ext cx="6589150" cy="1988706"/>
          </a:xfrm>
        </p:spPr>
        <p:txBody>
          <a:bodyPr/>
          <a:lstStyle/>
          <a:p>
            <a:r>
              <a:rPr lang="en-US" dirty="0"/>
              <a:t>How it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B3853-217F-FDF9-FE92-47289E0B75B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2852" y="1630017"/>
            <a:ext cx="7417905" cy="5090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DQN Algorithm Steps:</a:t>
            </a:r>
          </a:p>
          <a:p>
            <a:pPr>
              <a:buFont typeface="+mj-lt"/>
              <a:buAutoNum type="arabicPeriod"/>
            </a:pPr>
            <a:r>
              <a:rPr lang="en-US" dirty="0"/>
              <a:t>Initialize the </a:t>
            </a:r>
            <a:r>
              <a:rPr lang="en-US" b="1" dirty="0"/>
              <a:t>neural network</a:t>
            </a:r>
            <a:r>
              <a:rPr lang="en-US" dirty="0"/>
              <a:t> (policy network) to estimate Q-values.</a:t>
            </a:r>
          </a:p>
          <a:p>
            <a:pPr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b="1" dirty="0"/>
              <a:t>ε-greedy policy</a:t>
            </a:r>
            <a:r>
              <a:rPr lang="en-US" dirty="0"/>
              <a:t> to balance exploration vs. exploitation.</a:t>
            </a:r>
          </a:p>
          <a:p>
            <a:pPr>
              <a:buFont typeface="+mj-lt"/>
              <a:buAutoNum type="arabicPeriod"/>
            </a:pPr>
            <a:r>
              <a:rPr lang="en-US" dirty="0"/>
              <a:t>Store agent's experiences </a:t>
            </a:r>
            <a:r>
              <a:rPr lang="en-US" b="1" dirty="0"/>
              <a:t>(state, action, reward, next state)</a:t>
            </a:r>
            <a:r>
              <a:rPr lang="en-US" dirty="0"/>
              <a:t> in a replay memory.</a:t>
            </a:r>
          </a:p>
          <a:p>
            <a:pPr>
              <a:buFont typeface="+mj-lt"/>
              <a:buAutoNum type="arabicPeriod"/>
            </a:pPr>
            <a:r>
              <a:rPr lang="en-US" dirty="0"/>
              <a:t>Sample a batch from replay memory and update the neural network using the </a:t>
            </a:r>
            <a:r>
              <a:rPr lang="en-US" b="1" dirty="0"/>
              <a:t>Bellman equation</a:t>
            </a:r>
            <a:r>
              <a:rPr lang="en-US" dirty="0"/>
              <a:t>: Q(</a:t>
            </a:r>
            <a:r>
              <a:rPr lang="en-US" dirty="0" err="1"/>
              <a:t>s,a</a:t>
            </a:r>
            <a:r>
              <a:rPr lang="en-US" dirty="0"/>
              <a:t>)←Q(</a:t>
            </a:r>
            <a:r>
              <a:rPr lang="en-US" dirty="0" err="1"/>
              <a:t>s,a</a:t>
            </a:r>
            <a:r>
              <a:rPr lang="en-US" dirty="0"/>
              <a:t>)+α[</a:t>
            </a:r>
            <a:r>
              <a:rPr lang="en-US" dirty="0" err="1"/>
              <a:t>r+γmax⁡Q</a:t>
            </a:r>
            <a:r>
              <a:rPr lang="en-US" dirty="0"/>
              <a:t>(</a:t>
            </a:r>
            <a:r>
              <a:rPr lang="en-US" dirty="0" err="1"/>
              <a:t>s′,a</a:t>
            </a:r>
            <a:r>
              <a:rPr lang="en-US" dirty="0"/>
              <a:t>′)−Q(</a:t>
            </a:r>
            <a:r>
              <a:rPr lang="en-US" dirty="0" err="1"/>
              <a:t>s,a</a:t>
            </a:r>
            <a:r>
              <a:rPr lang="en-US" dirty="0"/>
              <a:t>)] </a:t>
            </a:r>
          </a:p>
          <a:p>
            <a:pPr>
              <a:buFont typeface="+mj-lt"/>
              <a:buAutoNum type="arabicPeriod"/>
            </a:pPr>
            <a:r>
              <a:rPr lang="en-US" dirty="0"/>
              <a:t>Periodically update a </a:t>
            </a:r>
            <a:r>
              <a:rPr lang="en-US" b="1" dirty="0"/>
              <a:t>target network</a:t>
            </a:r>
            <a:r>
              <a:rPr lang="en-US" dirty="0"/>
              <a:t> to improve training stability.</a:t>
            </a:r>
          </a:p>
          <a:p>
            <a:pPr>
              <a:buFont typeface="+mj-lt"/>
              <a:buAutoNum type="arabicPeriod"/>
            </a:pPr>
            <a:r>
              <a:rPr lang="en-US" dirty="0"/>
              <a:t>Repeat until convergence or a set number of episodes.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6BAD4-56A5-CD33-3B3C-FDC17B28A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70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F6E6B-46CD-06E3-4D38-6659AFAA9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8EF13-38BE-ECDB-D19B-4D683A80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644" y="299764"/>
            <a:ext cx="6589150" cy="1988706"/>
          </a:xfrm>
        </p:spPr>
        <p:txBody>
          <a:bodyPr/>
          <a:lstStyle/>
          <a:p>
            <a:r>
              <a:rPr lang="en-US" dirty="0"/>
              <a:t>How it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D8E25-0089-4821-5EFC-48A2BBE367EC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2852" y="1630017"/>
            <a:ext cx="7417905" cy="5090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Neural Network Architecture</a:t>
            </a:r>
          </a:p>
          <a:p>
            <a:r>
              <a:rPr lang="en-US" dirty="0"/>
              <a:t>The </a:t>
            </a:r>
            <a:r>
              <a:rPr lang="en-US" b="1" dirty="0"/>
              <a:t>DQN model</a:t>
            </a:r>
            <a:r>
              <a:rPr lang="en-US" dirty="0"/>
              <a:t> replaces the Q-table with a </a:t>
            </a:r>
            <a:r>
              <a:rPr lang="en-US" b="1" dirty="0"/>
              <a:t>feedforward neural network</a:t>
            </a:r>
            <a:r>
              <a:rPr lang="en-US" dirty="0"/>
              <a:t>, which takes the state as input and predicts Q-values for all possible actions.</a:t>
            </a:r>
          </a:p>
          <a:p>
            <a:endParaRPr lang="en-US" dirty="0"/>
          </a:p>
          <a:p>
            <a:r>
              <a:rPr lang="en-US" b="1" dirty="0"/>
              <a:t>Typical Architecture:</a:t>
            </a:r>
          </a:p>
          <a:p>
            <a:endParaRPr 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Input Layer:</a:t>
            </a:r>
            <a:r>
              <a:rPr lang="en-US" dirty="0"/>
              <a:t> One-hot encoded representation of the state.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Hidden Layer(s):</a:t>
            </a:r>
            <a:r>
              <a:rPr lang="en-US" dirty="0"/>
              <a:t> Fully connected layers with </a:t>
            </a:r>
            <a:r>
              <a:rPr lang="en-US" dirty="0" err="1"/>
              <a:t>ReLU</a:t>
            </a:r>
            <a:r>
              <a:rPr lang="en-US" dirty="0"/>
              <a:t> activation.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Output Layer:</a:t>
            </a:r>
            <a:r>
              <a:rPr lang="en-US" dirty="0"/>
              <a:t> A linear layer predicting Q-values for all possible actions.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C6D78-E8C1-EE76-DE0F-DEFFCD67B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344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5183F-8166-5F09-B4E9-B8E0BE9E5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C8718-A7CF-1A07-242A-0895C0260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Comparison:</a:t>
            </a:r>
            <a:br>
              <a:rPr lang="en-US" dirty="0"/>
            </a:br>
            <a:r>
              <a:rPr lang="en-US" dirty="0"/>
              <a:t>Q-Learning vs. DQN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32C07F37-39E3-8DB3-AFE1-EC31EEB9B9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409D4D11-B900-2271-6AFA-6CA8BD275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1F9C231-C915-7A7B-D399-10A7F081E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04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C5847-F360-530A-2507-80F033F6DF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92845-9901-7FB1-D25E-16E9A67E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 anchor="t">
            <a:normAutofit/>
          </a:bodyPr>
          <a:lstStyle/>
          <a:p>
            <a:r>
              <a:rPr lang="en-US" dirty="0"/>
              <a:t>comparison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A8D90B-4487-7CDC-8726-3497D5056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574" y="2254251"/>
            <a:ext cx="9012721" cy="370763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8AD435-E343-F2CC-C25F-0FBE31A14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215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89225-F699-B494-0CA8-F70AA68CA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53540-A92E-67D1-A909-B691D0142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Results &amp; Performance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5C801B16-FA26-D6E9-904F-55EB5FC8AB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35BC08BB-741B-F722-74CD-5F4765443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AE76160-25AD-43A9-68D2-50AB1C2EB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312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6AB4B-0E26-8550-7C7C-DDA947C1A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9144-F296-0598-EEB2-98556231F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Visualization for   q approach</a:t>
            </a:r>
          </a:p>
        </p:txBody>
      </p:sp>
      <p:pic>
        <p:nvPicPr>
          <p:cNvPr id="5" name="Content Placeholder 4" descr="A graph of rewards over a chart&#10;&#10;Description automatically generated with medium confidence">
            <a:extLst>
              <a:ext uri="{FF2B5EF4-FFF2-40B4-BE49-F238E27FC236}">
                <a16:creationId xmlns:a16="http://schemas.microsoft.com/office/drawing/2014/main" id="{95E44E28-A67E-D2C6-CC0B-0A3D5412FAFE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835046" y="2265363"/>
            <a:ext cx="7016867" cy="40894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9AD37-E666-7E8A-2C73-9A14A65C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914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B40A7-6710-1085-5F88-AC9F98F39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4DC2F-190C-7081-CA76-FDE55C27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Visualization for   </a:t>
            </a:r>
            <a:r>
              <a:rPr lang="en-US" dirty="0" err="1"/>
              <a:t>dqn</a:t>
            </a:r>
            <a:r>
              <a:rPr lang="en-US" dirty="0"/>
              <a:t>  approach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76CB92-689D-A88C-9872-CFDC6F3E7656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rcRect/>
          <a:stretch/>
        </p:blipFill>
        <p:spPr>
          <a:xfrm>
            <a:off x="835046" y="2265363"/>
            <a:ext cx="7175893" cy="40894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5A9AD-4B9D-8136-3DAB-98E2EA24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533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Conclusion 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Q-Learning is simple and effective for small environments.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DQN is better for complex problems but requires more computation.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Both methods show improvement over time but DQN generalizes better.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8713" y="889000"/>
            <a:ext cx="6343650" cy="1189611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938713" y="2335697"/>
            <a:ext cx="6338887" cy="3633304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1. Introduction</a:t>
            </a:r>
          </a:p>
          <a:p>
            <a:r>
              <a:rPr lang="en-US" b="1" dirty="0"/>
              <a:t>2. Problem Definition: Frozen Lake Environment</a:t>
            </a:r>
          </a:p>
          <a:p>
            <a:r>
              <a:rPr lang="en-US" b="1" dirty="0"/>
              <a:t>3. Q-Learning Approach</a:t>
            </a:r>
          </a:p>
          <a:p>
            <a:r>
              <a:rPr lang="en-US" b="1" dirty="0"/>
              <a:t>4. Deep Q-Learning (DQN) Approach</a:t>
            </a:r>
          </a:p>
          <a:p>
            <a:r>
              <a:rPr lang="en-US" b="1" dirty="0"/>
              <a:t>5. Comparison: Q-Learning vs. DQN</a:t>
            </a:r>
          </a:p>
          <a:p>
            <a:r>
              <a:rPr lang="en-US" b="1" dirty="0"/>
              <a:t>6. Results &amp; Performance</a:t>
            </a:r>
          </a:p>
          <a:p>
            <a:r>
              <a:rPr lang="en-US" b="1" dirty="0"/>
              <a:t>7. 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316975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 l="24936" r="24936"/>
          <a:stretch/>
        </p:blipFill>
        <p:spPr>
          <a:xfrm rot="10800000">
            <a:off x="0" y="762000"/>
            <a:ext cx="4076700" cy="6096000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Reinforcement Learning (RL) is a machine learning paradigm where an agent learns to make decisions by interacting with an environment. The </a:t>
            </a:r>
            <a:r>
              <a:rPr lang="en-US" b="1" dirty="0" err="1"/>
              <a:t>FrozenLake</a:t>
            </a:r>
            <a:r>
              <a:rPr lang="en-US" dirty="0"/>
              <a:t> problem is a classic RL environment in which an agent navigates a slippery 4x4 or 8x8 grid to reach a goal while avoiding holes.</a:t>
            </a:r>
          </a:p>
          <a:p>
            <a:r>
              <a:rPr lang="en-US" dirty="0"/>
              <a:t>This representation compares </a:t>
            </a:r>
            <a:r>
              <a:rPr lang="en-US" b="1" dirty="0"/>
              <a:t>Q-Learning</a:t>
            </a:r>
            <a:r>
              <a:rPr lang="en-US" dirty="0"/>
              <a:t> (a tabular method) with </a:t>
            </a:r>
            <a:r>
              <a:rPr lang="en-US" b="1" dirty="0"/>
              <a:t>Deep Q-Learning (DQN)</a:t>
            </a:r>
            <a:r>
              <a:rPr lang="en-US" dirty="0"/>
              <a:t> (a neural network-based approach) for solving the </a:t>
            </a:r>
            <a:r>
              <a:rPr lang="en-US" dirty="0" err="1"/>
              <a:t>FrozenLake</a:t>
            </a:r>
            <a:r>
              <a:rPr lang="en-US" dirty="0"/>
              <a:t> environment.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Problem Definition: </a:t>
            </a:r>
            <a:r>
              <a:rPr lang="en-US" dirty="0" err="1"/>
              <a:t>FrozenLake</a:t>
            </a:r>
            <a:r>
              <a:rPr lang="en-US" dirty="0"/>
              <a:t> Environment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88F35-8605-75EF-8673-01B8E58AF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BC55-2E36-946B-651D-89A84E9FF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355" y="550002"/>
            <a:ext cx="9866540" cy="1358140"/>
          </a:xfrm>
        </p:spPr>
        <p:txBody>
          <a:bodyPr anchor="t">
            <a:normAutofit/>
          </a:bodyPr>
          <a:lstStyle/>
          <a:p>
            <a:r>
              <a:rPr lang="en-US" dirty="0"/>
              <a:t>Problem definition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0C894-3AE0-A8FA-3776-ED911DC4136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1669774"/>
            <a:ext cx="6477952" cy="444799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FrozenLake-v1 environment consists </a:t>
            </a:r>
            <a:r>
              <a:rPr lang="en-US" dirty="0" err="1"/>
              <a:t>of:A</a:t>
            </a:r>
            <a:r>
              <a:rPr lang="en-US" dirty="0"/>
              <a:t> grid-world where an agent moves in four directions: Left (L), Down (D), Right (R), and Up (U).</a:t>
            </a:r>
          </a:p>
          <a:p>
            <a:pPr>
              <a:lnSpc>
                <a:spcPct val="150000"/>
              </a:lnSpc>
            </a:pPr>
            <a:r>
              <a:rPr lang="en-US" dirty="0"/>
              <a:t>The goal is to navigate from the start position (S) to the goal (G) while avoiding holes (H).</a:t>
            </a:r>
          </a:p>
          <a:p>
            <a:pPr>
              <a:lnSpc>
                <a:spcPct val="150000"/>
              </a:lnSpc>
            </a:pPr>
            <a:r>
              <a:rPr lang="en-US" dirty="0"/>
              <a:t>Rewards:+1 if the agent reaches the goal.</a:t>
            </a:r>
          </a:p>
          <a:p>
            <a:pPr>
              <a:lnSpc>
                <a:spcPct val="150000"/>
              </a:lnSpc>
            </a:pPr>
            <a:r>
              <a:rPr lang="en-US" dirty="0"/>
              <a:t>0 otherwise (including stepping onto safe tiles).</a:t>
            </a:r>
          </a:p>
          <a:p>
            <a:pPr>
              <a:lnSpc>
                <a:spcPct val="150000"/>
              </a:lnSpc>
            </a:pPr>
            <a:r>
              <a:rPr lang="en-US" dirty="0"/>
              <a:t>The environment can be either:</a:t>
            </a:r>
          </a:p>
          <a:p>
            <a:pPr>
              <a:lnSpc>
                <a:spcPct val="150000"/>
              </a:lnSpc>
            </a:pPr>
            <a:r>
              <a:rPr lang="en-US" dirty="0"/>
              <a:t>Slippery: The agent may slip to an unintended tile.</a:t>
            </a:r>
          </a:p>
          <a:p>
            <a:pPr>
              <a:lnSpc>
                <a:spcPct val="150000"/>
              </a:lnSpc>
            </a:pPr>
            <a:r>
              <a:rPr lang="en-US" dirty="0"/>
              <a:t>Non-slippery: The agent moves as expected.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90FCA-3C3B-9C23-9B31-D8BD90239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3E5B38AA-AB1A-4B52-39F3-9BD18C9F7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527" y="2006324"/>
            <a:ext cx="4035280" cy="3505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6526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7A7CD-CC62-3A22-016B-A24DC3FF9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B6A74-68A0-3053-5867-11E9C9A96F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b="1" dirty="0"/>
              <a:t>Q-Learning Approach</a:t>
            </a:r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EA0E1166-7B85-45F2-C3BB-8CEBAAE0E48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2BA2BBB0-C533-D0E8-578C-86E12F436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F95D75F-A853-84C6-0A7A-D5773BEB2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103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183A8-7D88-0932-898E-A96729AF8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8E88-DC60-8A53-FB5E-24F922CE3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How it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458E7-1C3F-F212-DA4F-229878EB466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2852" y="2114729"/>
            <a:ext cx="9564757" cy="4605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Q-Learning is a </a:t>
            </a:r>
            <a:r>
              <a:rPr lang="en-US" b="1" dirty="0"/>
              <a:t>model-free, off-policy reinforcement learning algorithm</a:t>
            </a:r>
            <a:r>
              <a:rPr lang="en-US" dirty="0"/>
              <a:t> that uses a </a:t>
            </a:r>
            <a:r>
              <a:rPr lang="en-US" b="1" dirty="0"/>
              <a:t>Q-table</a:t>
            </a:r>
            <a:r>
              <a:rPr lang="en-US" dirty="0"/>
              <a:t> to estimate the expected future rewards for state-action pairs.</a:t>
            </a:r>
          </a:p>
          <a:p>
            <a:r>
              <a:rPr lang="en-US" b="1" dirty="0"/>
              <a:t>Q-Value Update Rule (Bellman Equation)</a:t>
            </a:r>
          </a:p>
          <a:p>
            <a:r>
              <a:rPr lang="en-US" b="1" dirty="0"/>
              <a:t> </a:t>
            </a:r>
            <a:r>
              <a:rPr lang="pt-BR" dirty="0"/>
              <a:t>Q(s,a)←Q(s,a)+α[R+γa′max​Q(s′,a′)−Q(s,a)]</a:t>
            </a:r>
          </a:p>
          <a:p>
            <a:endParaRPr lang="pt-BR" b="1" dirty="0"/>
          </a:p>
          <a:p>
            <a:r>
              <a:rPr lang="en-US" dirty="0"/>
              <a:t>where: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Q(</a:t>
            </a:r>
            <a:r>
              <a:rPr lang="en-US" dirty="0" err="1"/>
              <a:t>s,a</a:t>
            </a:r>
            <a:r>
              <a:rPr lang="en-US" dirty="0"/>
              <a:t>) = Q-value for state s and action 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alpha = Learning rate (how much new information overrides old knowledge).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 = Reward received for the 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 = Discount factor (importance of future rewards).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err="1"/>
              <a:t>maxa</a:t>
            </a:r>
            <a:r>
              <a:rPr lang="en-US" dirty="0"/>
              <a:t>′​Q(</a:t>
            </a:r>
            <a:r>
              <a:rPr lang="en-US" dirty="0" err="1"/>
              <a:t>s′,a</a:t>
            </a:r>
            <a:r>
              <a:rPr lang="en-US" dirty="0"/>
              <a:t>′) = Maximum Q-value for the next state s′.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80782-4A6B-AA67-3C38-3BA3E0711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208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405730-0CD4-B015-A426-2BE4A0915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EB39-B644-437A-8864-492451F38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071" y="137795"/>
            <a:ext cx="9425608" cy="863114"/>
          </a:xfrm>
        </p:spPr>
        <p:txBody>
          <a:bodyPr/>
          <a:lstStyle/>
          <a:p>
            <a:r>
              <a:rPr lang="en-US" dirty="0"/>
              <a:t>Implementation step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91BD6-2818-A49A-D9AC-D5B24BEE3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717CF6-1941-869D-801E-ED394CD40DAC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622300" y="974601"/>
            <a:ext cx="6625532" cy="5770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Initialize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Q-table with zeros.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For each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episode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Initialize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environment (set agent at start position).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While episode is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not terminated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Choose an action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using an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ε-greedy strategy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9144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With probability ϵ\epsilonϵ, select a random action.</a:t>
            </a:r>
          </a:p>
          <a:p>
            <a:pPr marL="9144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Otherwise, select the action with the highest Q-value.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Perform the action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and observe:</a:t>
            </a:r>
          </a:p>
          <a:p>
            <a:pPr marL="9144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New state</a:t>
            </a:r>
          </a:p>
          <a:p>
            <a:pPr marL="9144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Reward</a:t>
            </a:r>
          </a:p>
          <a:p>
            <a:pPr marL="914400" marR="0" lvl="2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Whether the episode has terminated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Update the Q-value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using the Bellman equation.</a:t>
            </a:r>
          </a:p>
          <a:p>
            <a:pPr marL="457200" marR="0" lvl="1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Decrease ϵ\epsilonϵ (exploration decay)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30360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508376d4-6e4a-456d-9ba9-b9d3d7e47cf4" xsi:nil="true"/>
    <_activity xmlns="508376d4-6e4a-456d-9ba9-b9d3d7e47cf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A2482F9493B54E82E0EDCB57337A8F" ma:contentTypeVersion="11" ma:contentTypeDescription="Create a new document." ma:contentTypeScope="" ma:versionID="459ae03f93aa1a41eba4327da1bf2863">
  <xsd:schema xmlns:xsd="http://www.w3.org/2001/XMLSchema" xmlns:xs="http://www.w3.org/2001/XMLSchema" xmlns:p="http://schemas.microsoft.com/office/2006/metadata/properties" xmlns:ns3="6c9627db-9ddc-4961-96d8-7b975e84ad83" xmlns:ns4="508376d4-6e4a-456d-9ba9-b9d3d7e47cf4" targetNamespace="http://schemas.microsoft.com/office/2006/metadata/properties" ma:root="true" ma:fieldsID="748e270ca8a4fece8d73bb1d4f706cf8" ns3:_="" ns4:_="">
    <xsd:import namespace="6c9627db-9ddc-4961-96d8-7b975e84ad83"/>
    <xsd:import namespace="508376d4-6e4a-456d-9ba9-b9d3d7e47cf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SearchProperties" minOccurs="0"/>
                <xsd:element ref="ns4:MediaServiceObjectDetectorVersion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9627db-9ddc-4961-96d8-7b975e84ad8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8376d4-6e4a-456d-9ba9-b9d3d7e47cf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6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5614A-92F9-4391-AC3D-F3F5B0704F99}">
  <ds:schemaRefs>
    <ds:schemaRef ds:uri="http://schemas.openxmlformats.org/package/2006/metadata/core-properties"/>
    <ds:schemaRef ds:uri="http://www.w3.org/XML/1998/namespace"/>
    <ds:schemaRef ds:uri="http://purl.org/dc/elements/1.1/"/>
    <ds:schemaRef ds:uri="6c9627db-9ddc-4961-96d8-7b975e84ad83"/>
    <ds:schemaRef ds:uri="http://schemas.microsoft.com/office/2006/metadata/properties"/>
    <ds:schemaRef ds:uri="508376d4-6e4a-456d-9ba9-b9d3d7e47cf4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A584FB4E-D69B-4977-8BF8-8D09D2B9C9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9627db-9ddc-4961-96d8-7b975e84ad83"/>
    <ds:schemaRef ds:uri="508376d4-6e4a-456d-9ba9-b9d3d7e47cf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237</TotalTime>
  <Words>809</Words>
  <Application>Microsoft Office PowerPoint</Application>
  <PresentationFormat>Widescreen</PresentationFormat>
  <Paragraphs>114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Avenir Next LT Pro</vt:lpstr>
      <vt:lpstr>Calibri</vt:lpstr>
      <vt:lpstr>Custom</vt:lpstr>
      <vt:lpstr>Frozen lake agent</vt:lpstr>
      <vt:lpstr>Agenda</vt:lpstr>
      <vt:lpstr>introduction</vt:lpstr>
      <vt:lpstr>introduction</vt:lpstr>
      <vt:lpstr>Problem Definition: FrozenLake Environment</vt:lpstr>
      <vt:lpstr>Problem definition </vt:lpstr>
      <vt:lpstr>Q-Learning Approach</vt:lpstr>
      <vt:lpstr>How it work</vt:lpstr>
      <vt:lpstr>Implementation step</vt:lpstr>
      <vt:lpstr>Deep Q-Learning (DQN) Approach</vt:lpstr>
      <vt:lpstr>How it work</vt:lpstr>
      <vt:lpstr>How it work</vt:lpstr>
      <vt:lpstr>How it work</vt:lpstr>
      <vt:lpstr>Comparison: Q-Learning vs. DQN</vt:lpstr>
      <vt:lpstr>comparison</vt:lpstr>
      <vt:lpstr>Results &amp; Performance</vt:lpstr>
      <vt:lpstr>Visualization for   q approach</vt:lpstr>
      <vt:lpstr>Visualization for   dqn  approach</vt:lpstr>
      <vt:lpstr>Conclusion 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مروان اسلام عبدالوهاب عبدالهادى عوده</dc:creator>
  <cp:lastModifiedBy>مروان اسلام عبدالوهاب عبدالهادى عوده</cp:lastModifiedBy>
  <cp:revision>1</cp:revision>
  <dcterms:created xsi:type="dcterms:W3CDTF">2025-03-25T17:55:06Z</dcterms:created>
  <dcterms:modified xsi:type="dcterms:W3CDTF">2025-04-02T13:43:26Z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0x0101003EA2482F9493B54E82E0EDCB57337A8F</vt:lpwstr>
  </property>
</Properties>
</file>